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Meiryo" panose="020B0604030504040204" pitchFamily="34" charset="-128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ibre Franklin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514">
          <p15:clr>
            <a:srgbClr val="A4A3A4"/>
          </p15:clr>
        </p15:guide>
        <p15:guide id="2" pos="3505">
          <p15:clr>
            <a:srgbClr val="A4A3A4"/>
          </p15:clr>
        </p15:guide>
        <p15:guide id="3" pos="4330">
          <p15:clr>
            <a:srgbClr val="A4A3A4"/>
          </p15:clr>
        </p15:guide>
        <p15:guide id="4" pos="5168">
          <p15:clr>
            <a:srgbClr val="A4A3A4"/>
          </p15:clr>
        </p15:guide>
        <p15:guide id="5" pos="6870">
          <p15:clr>
            <a:srgbClr val="A4A3A4"/>
          </p15:clr>
        </p15:guide>
        <p15:guide id="6" pos="68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>
        <p:guide orient="horz" pos="3514"/>
        <p:guide pos="3505"/>
        <p:guide pos="4330"/>
        <p:guide pos="5168"/>
        <p:guide pos="6870"/>
        <p:guide pos="6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78d04610fd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178d04610fd_0_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178d04610fd_0_247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325" name="Google Shape;325;g178d04610fd_0_2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45efa1b5b26a4c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145efa1b5b26a4c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45efa1b5b26a4c1_0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108" name="Google Shape;108;g145efa1b5b26a4c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95a5362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1495a53621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1495a536213_0_0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120" name="Google Shape;120;g1495a53621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45efa1b5b26a4c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g145efa1b5b26a4c1_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145efa1b5b26a4c1_56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173" name="Google Shape;173;g145efa1b5b26a4c1_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45efa1b5b26a4c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145efa1b5b26a4c1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145efa1b5b26a4c1_64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210" name="Google Shape;210;g145efa1b5b26a4c1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78d04610f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g178d04610fd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178d04610fd_0_1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219" name="Google Shape;219;g178d04610fd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78d04610f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178d04610fd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g178d04610fd_0_96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296" name="Google Shape;296;g178d04610fd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8d04610fd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g178d04610fd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78d04610fd_0_255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306" name="Google Shape;306;g178d04610fd_0_2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78d04610fd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178d04610fd_0_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178d04610fd_0_17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2022/2/11</a:t>
            </a:r>
            <a:endParaRPr/>
          </a:p>
        </p:txBody>
      </p:sp>
      <p:sp>
        <p:nvSpPr>
          <p:cNvPr id="316" name="Google Shape;316;g178d04610fd_0_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スライド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Meiryo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cxnSp>
        <p:nvCxnSpPr>
          <p:cNvPr id="21" name="Google Shape;21;p2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2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70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 rot="5400000">
            <a:off x="3847518" y="-1439071"/>
            <a:ext cx="4557925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縦書きタイトルと縦書きテキスト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70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1097280" y="1311167"/>
            <a:ext cx="10058400" cy="4557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 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Font typeface="Arial"/>
              <a:buChar char="◦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セクション ヘッダー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Meiryo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109728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109728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3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4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70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キャプション付きのコンテンツ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iryo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1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2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marL="0" marR="0" lvl="1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marL="0" marR="0" lvl="2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marL="0" marR="0" lvl="3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marL="0" marR="0" lvl="4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marL="0" marR="0" lvl="5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marL="0" marR="0" lvl="6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marL="0" marR="0" lvl="7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marL="0" marR="0" lvl="8" indent="0" algn="l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キャプション付きの図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iryo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702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 sz="3200" i="0" u="none" strike="noStrike" cap="none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097280" y="1311167"/>
            <a:ext cx="10058400" cy="4557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4925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 "/>
              <a:defRPr sz="1900" i="0" u="none" strike="noStrike" cap="none">
                <a:solidFill>
                  <a:srgbClr val="3F3F3F"/>
                </a:solidFill>
              </a:defRPr>
            </a:lvl1pPr>
            <a:lvl2pPr marL="914400" marR="0" lvl="1" indent="-3365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700"/>
              <a:buChar char="◦"/>
              <a:defRPr sz="1700" i="0" u="none" strike="noStrike" cap="none">
                <a:solidFill>
                  <a:srgbClr val="3F3F3F"/>
                </a:solidFill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Char char="◦"/>
              <a:defRPr sz="1300" i="0" u="none" strike="noStrike" cap="none">
                <a:solidFill>
                  <a:srgbClr val="3F3F3F"/>
                </a:solidFill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Char char="◦"/>
              <a:defRPr sz="1300" i="0" u="none" strike="noStrike" cap="none">
                <a:solidFill>
                  <a:srgbClr val="3F3F3F"/>
                </a:solidFill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300"/>
              <a:buChar char="◦"/>
              <a:defRPr sz="1300" i="0" u="none" strike="noStrike" cap="none">
                <a:solidFill>
                  <a:srgbClr val="3F3F3F"/>
                </a:solidFill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◦"/>
              <a:defRPr sz="1400" i="0" u="none" strike="noStrike" cap="none">
                <a:solidFill>
                  <a:srgbClr val="3F3F3F"/>
                </a:solidFill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◦"/>
              <a:defRPr sz="1400" i="0" u="none" strike="noStrike" cap="none">
                <a:solidFill>
                  <a:srgbClr val="3F3F3F"/>
                </a:solidFill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◦"/>
              <a:defRPr sz="1400" i="0" u="none" strike="noStrike" cap="none">
                <a:solidFill>
                  <a:srgbClr val="3F3F3F"/>
                </a:solidFill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Char char="◦"/>
              <a:defRPr sz="1400" i="0" u="none" strike="noStrike" cap="none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marL="0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marL="0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marL="0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marL="0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marL="0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marL="0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marL="0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marL="0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Google Shape;16;p1"/>
          <p:cNvCxnSpPr/>
          <p:nvPr/>
        </p:nvCxnSpPr>
        <p:spPr>
          <a:xfrm>
            <a:off x="1193532" y="1150037"/>
            <a:ext cx="996696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youtube-views-predictor-9ec573090acb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fmpeg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/>
          <p:nvPr/>
        </p:nvSpPr>
        <p:spPr>
          <a:xfrm>
            <a:off x="0" y="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9" name="Google Shape;99;p13"/>
          <p:cNvSpPr txBox="1"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Meiryo"/>
              <a:buNone/>
            </a:pPr>
            <a:r>
              <a:rPr lang="en-US" sz="4000">
                <a:latin typeface="Arial"/>
                <a:ea typeface="Arial"/>
                <a:cs typeface="Arial"/>
                <a:sym typeface="Arial"/>
              </a:rPr>
              <a:t>NUS ISY5002</a:t>
            </a:r>
            <a:br>
              <a:rPr lang="en-US" sz="4000">
                <a:latin typeface="Arial"/>
                <a:ea typeface="Arial"/>
                <a:cs typeface="Arial"/>
                <a:sym typeface="Arial"/>
              </a:rPr>
            </a:br>
            <a:r>
              <a:rPr lang="en-US" sz="4000">
                <a:latin typeface="Arial"/>
                <a:ea typeface="Arial"/>
                <a:cs typeface="Arial"/>
                <a:sym typeface="Arial"/>
              </a:rPr>
              <a:t>Team </a:t>
            </a:r>
            <a:r>
              <a:rPr lang="en-US" sz="4000"/>
              <a:t>Eagle</a:t>
            </a:r>
            <a:br>
              <a:rPr lang="en-US" sz="4000">
                <a:latin typeface="Arial"/>
                <a:ea typeface="Arial"/>
                <a:cs typeface="Arial"/>
                <a:sym typeface="Arial"/>
              </a:rPr>
            </a:br>
            <a:br>
              <a:rPr lang="en-US" sz="4000">
                <a:latin typeface="Arial"/>
                <a:ea typeface="Arial"/>
                <a:cs typeface="Arial"/>
                <a:sym typeface="Arial"/>
              </a:rPr>
            </a:br>
            <a:r>
              <a:rPr lang="en-US" sz="4000"/>
              <a:t>Final Presentation</a:t>
            </a:r>
            <a:endParaRPr sz="4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5289750" y="4672763"/>
            <a:ext cx="6269400" cy="21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Sep 26, 2022</a:t>
            </a:r>
            <a:endParaRPr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Nair Prashant Chathuar Balachandran A0249268N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Nakahara Hirotoshi, A0232336M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Pradeep Janakiraman, A0140188H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Vikram Sankireddypally A0249306A</a:t>
            </a:r>
            <a:endParaRPr sz="20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3" descr="建物、座っている、ベンチ、側を含む画像&#10;&#10;自動生成された説明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3"/>
          <p:cNvCxnSpPr/>
          <p:nvPr/>
        </p:nvCxnSpPr>
        <p:spPr>
          <a:xfrm>
            <a:off x="5427754" y="4498925"/>
            <a:ext cx="5636107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3" name="Google Shape;103;p13" descr="Graphical user interface,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Sample test result</a:t>
            </a:r>
            <a:endParaRPr/>
          </a:p>
        </p:txBody>
      </p:sp>
      <p:pic>
        <p:nvPicPr>
          <p:cNvPr id="328" name="Google Shape;328;p22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2"/>
          <p:cNvSpPr/>
          <p:nvPr/>
        </p:nvSpPr>
        <p:spPr>
          <a:xfrm>
            <a:off x="1469175" y="1392700"/>
            <a:ext cx="94368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5" name="Picture 4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90310A29-8193-A90B-E055-0EA9EE57C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310" y="1641177"/>
            <a:ext cx="3823855" cy="3619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812002-107E-C93B-35B4-72D5750AB742}"/>
              </a:ext>
            </a:extLst>
          </p:cNvPr>
          <p:cNvSpPr txBox="1"/>
          <p:nvPr/>
        </p:nvSpPr>
        <p:spPr>
          <a:xfrm>
            <a:off x="1911926" y="1947553"/>
            <a:ext cx="447257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User login to YouTube Analytics Predictor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User has the option to upload the Video.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After uploading the Video Application get below information to pass to First Model to get Like count.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lvl="6" indent="-285750">
              <a:buFont typeface="Arial" panose="020B0604020202020204" pitchFamily="34" charset="0"/>
              <a:buChar char="•"/>
            </a:pPr>
            <a:r>
              <a:rPr lang="en-US" dirty="0"/>
              <a:t>Extraction of Thumbnail file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dirty="0"/>
              <a:t>Retrieve meta data like fps, duration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/>
              <a:t>Slice Video to frames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Model predicts the Like count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Predicted Like count will be passed to deep learning model to predict View count.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User get the Like and View count on the web page.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Executive summary</a:t>
            </a:r>
            <a:endParaRPr/>
          </a:p>
        </p:txBody>
      </p:sp>
      <p:pic>
        <p:nvPicPr>
          <p:cNvPr id="111" name="Google Shape;111;p14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894975" y="1226894"/>
            <a:ext cx="5041200" cy="29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Background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6324600" y="1226894"/>
            <a:ext cx="5041200" cy="29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What we did in the project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14" name="Google Shape;114;p14"/>
          <p:cNvSpPr/>
          <p:nvPr/>
        </p:nvSpPr>
        <p:spPr>
          <a:xfrm>
            <a:off x="895025" y="1557991"/>
            <a:ext cx="5041200" cy="4719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Video analytics is important because of following reasons: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Improvement of internet access across the globe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Penetration of social media such as Facebook, Instagram, YouTube and TikTok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Growth of the online advertising industry. The size is $556 bn in 2021 and expected to grow to $616 bn in 2022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Measurement of quality of videos is a crucial theme for the monetisation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More consumer watch duration, creators or advertisers can expect more benefit from the video exposures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However, the existing products may not be enough because of: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Only using metadata (</a:t>
            </a:r>
            <a:r>
              <a:rPr lang="en-US" u="sng">
                <a:solidFill>
                  <a:schemeClr val="hlink"/>
                </a:solidFill>
                <a:hlinkClick r:id="rId4"/>
              </a:rPr>
              <a:t>example</a:t>
            </a:r>
            <a:r>
              <a:rPr lang="en-US"/>
              <a:t>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No implication about video contents in terms of creative things creators can control</a:t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6324600" y="1557991"/>
            <a:ext cx="5041200" cy="4719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We designed and demonstrated a system to </a:t>
            </a:r>
            <a:r>
              <a:rPr lang="en-US" sz="1600" b="1"/>
              <a:t>predict following metrics of YouTube videos</a:t>
            </a:r>
            <a:r>
              <a:rPr lang="en-US" sz="1600"/>
              <a:t>: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View count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Like count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To do that, we utilised following tools and technologies: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youtube-dl API to download YouTube videos and the metadata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FF mpeg tool to cut the videos into sliced images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85750" lvl="0" indent="-27305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Based on the above input data, we developed a deep-learning model to predict the metrics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Input data (X): thumbnails, 18 sliced video images, metadata (height, width, fps, duration)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Output data (y): view count and like count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b="1"/>
              <a:t>Structure: combination of different DL models such as LSTM, CNN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Limit the video categories within dog and cat for the simplicity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Volume of samples: 1,207 videos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The updated product design</a:t>
            </a:r>
            <a:endParaRPr/>
          </a:p>
        </p:txBody>
      </p:sp>
      <p:pic>
        <p:nvPicPr>
          <p:cNvPr id="123" name="Google Shape;123;p15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/>
          <p:nvPr/>
        </p:nvSpPr>
        <p:spPr>
          <a:xfrm>
            <a:off x="1396874" y="1536725"/>
            <a:ext cx="15894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  <a:t>youtube-dl</a:t>
            </a:r>
            <a:b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  <a:t>(API to download </a:t>
            </a:r>
            <a:b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  <a:t>metadata, videos)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1396874" y="2424750"/>
            <a:ext cx="15894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Libre Franklin"/>
                <a:ea typeface="Libre Franklin"/>
                <a:cs typeface="Libre Franklin"/>
                <a:sym typeface="Libre Franklin"/>
              </a:rPr>
              <a:t>URL list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(YouTube BB</a:t>
            </a:r>
            <a:b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data set)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7177150" y="1284463"/>
            <a:ext cx="835775" cy="80592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Thumbnail images</a:t>
            </a:r>
            <a:endParaRPr sz="1000"/>
          </a:p>
        </p:txBody>
      </p:sp>
      <p:sp>
        <p:nvSpPr>
          <p:cNvPr id="127" name="Google Shape;127;p15"/>
          <p:cNvSpPr/>
          <p:nvPr/>
        </p:nvSpPr>
        <p:spPr>
          <a:xfrm>
            <a:off x="4920525" y="2348875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Video cutting</a:t>
            </a:r>
            <a:b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(FF mpeg)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28" name="Google Shape;128;p15"/>
          <p:cNvCxnSpPr>
            <a:stCxn id="127" idx="3"/>
            <a:endCxn id="129" idx="2"/>
          </p:cNvCxnSpPr>
          <p:nvPr/>
        </p:nvCxnSpPr>
        <p:spPr>
          <a:xfrm>
            <a:off x="6168525" y="2623825"/>
            <a:ext cx="1008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0" name="Google Shape;130;p15"/>
          <p:cNvCxnSpPr>
            <a:stCxn id="124" idx="3"/>
            <a:endCxn id="127" idx="1"/>
          </p:cNvCxnSpPr>
          <p:nvPr/>
        </p:nvCxnSpPr>
        <p:spPr>
          <a:xfrm>
            <a:off x="2986274" y="1811675"/>
            <a:ext cx="1934400" cy="812100"/>
          </a:xfrm>
          <a:prstGeom prst="bentConnector3">
            <a:avLst>
              <a:gd name="adj1" fmla="val 1093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1" name="Google Shape;131;p15"/>
          <p:cNvCxnSpPr>
            <a:stCxn id="125" idx="3"/>
            <a:endCxn id="127" idx="1"/>
          </p:cNvCxnSpPr>
          <p:nvPr/>
        </p:nvCxnSpPr>
        <p:spPr>
          <a:xfrm rot="10800000" flipH="1">
            <a:off x="2986274" y="2623800"/>
            <a:ext cx="1934400" cy="75900"/>
          </a:xfrm>
          <a:prstGeom prst="bentConnector3">
            <a:avLst>
              <a:gd name="adj1" fmla="val 1183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" name="Google Shape;129;p15"/>
          <p:cNvSpPr/>
          <p:nvPr/>
        </p:nvSpPr>
        <p:spPr>
          <a:xfrm>
            <a:off x="7177150" y="2220863"/>
            <a:ext cx="835775" cy="80592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Sliced video images</a:t>
            </a:r>
            <a:endParaRPr sz="1000"/>
          </a:p>
        </p:txBody>
      </p:sp>
      <p:sp>
        <p:nvSpPr>
          <p:cNvPr id="132" name="Google Shape;132;p15"/>
          <p:cNvSpPr/>
          <p:nvPr/>
        </p:nvSpPr>
        <p:spPr>
          <a:xfrm>
            <a:off x="7177150" y="3157263"/>
            <a:ext cx="835775" cy="80592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Meta data (height, width, duration, fps etc.)</a:t>
            </a:r>
            <a:endParaRPr sz="1000"/>
          </a:p>
        </p:txBody>
      </p:sp>
      <p:cxnSp>
        <p:nvCxnSpPr>
          <p:cNvPr id="133" name="Google Shape;133;p15"/>
          <p:cNvCxnSpPr>
            <a:stCxn id="124" idx="3"/>
            <a:endCxn id="132" idx="2"/>
          </p:cNvCxnSpPr>
          <p:nvPr/>
        </p:nvCxnSpPr>
        <p:spPr>
          <a:xfrm>
            <a:off x="2986274" y="1811675"/>
            <a:ext cx="4191000" cy="1748700"/>
          </a:xfrm>
          <a:prstGeom prst="bentConnector3">
            <a:avLst>
              <a:gd name="adj1" fmla="val 504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Google Shape;134;p15"/>
          <p:cNvSpPr/>
          <p:nvPr/>
        </p:nvSpPr>
        <p:spPr>
          <a:xfrm>
            <a:off x="9108450" y="2348888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Deep learning model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35" name="Google Shape;135;p15"/>
          <p:cNvCxnSpPr>
            <a:stCxn id="129" idx="4"/>
            <a:endCxn id="134" idx="1"/>
          </p:cNvCxnSpPr>
          <p:nvPr/>
        </p:nvCxnSpPr>
        <p:spPr>
          <a:xfrm>
            <a:off x="8012925" y="2623825"/>
            <a:ext cx="1095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5"/>
          <p:cNvCxnSpPr>
            <a:stCxn id="126" idx="4"/>
            <a:endCxn id="134" idx="1"/>
          </p:cNvCxnSpPr>
          <p:nvPr/>
        </p:nvCxnSpPr>
        <p:spPr>
          <a:xfrm>
            <a:off x="8012925" y="1687425"/>
            <a:ext cx="1095600" cy="9363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" name="Google Shape;137;p15"/>
          <p:cNvCxnSpPr>
            <a:stCxn id="132" idx="4"/>
            <a:endCxn id="134" idx="1"/>
          </p:cNvCxnSpPr>
          <p:nvPr/>
        </p:nvCxnSpPr>
        <p:spPr>
          <a:xfrm rot="10800000" flipH="1">
            <a:off x="8012925" y="2623925"/>
            <a:ext cx="1095600" cy="9363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8" name="Google Shape;138;p15"/>
          <p:cNvSpPr/>
          <p:nvPr/>
        </p:nvSpPr>
        <p:spPr>
          <a:xfrm>
            <a:off x="10844775" y="2220863"/>
            <a:ext cx="835775" cy="805925"/>
          </a:xfrm>
          <a:prstGeom prst="flowChartMagneticDisk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Prediction</a:t>
            </a:r>
            <a:br>
              <a:rPr lang="en-US" sz="1000"/>
            </a:br>
            <a:r>
              <a:rPr lang="en-US" sz="1000"/>
              <a:t>(view counts, like counts)</a:t>
            </a:r>
            <a:endParaRPr sz="1000"/>
          </a:p>
        </p:txBody>
      </p:sp>
      <p:cxnSp>
        <p:nvCxnSpPr>
          <p:cNvPr id="139" name="Google Shape;139;p15"/>
          <p:cNvCxnSpPr>
            <a:stCxn id="134" idx="3"/>
            <a:endCxn id="138" idx="2"/>
          </p:cNvCxnSpPr>
          <p:nvPr/>
        </p:nvCxnSpPr>
        <p:spPr>
          <a:xfrm>
            <a:off x="10356450" y="2623838"/>
            <a:ext cx="48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0" name="Google Shape;140;p15"/>
          <p:cNvCxnSpPr/>
          <p:nvPr/>
        </p:nvCxnSpPr>
        <p:spPr>
          <a:xfrm>
            <a:off x="1147875" y="1328500"/>
            <a:ext cx="0" cy="264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cxnSp>
        <p:nvCxnSpPr>
          <p:cNvPr id="141" name="Google Shape;141;p15"/>
          <p:cNvCxnSpPr/>
          <p:nvPr/>
        </p:nvCxnSpPr>
        <p:spPr>
          <a:xfrm>
            <a:off x="1147875" y="4276175"/>
            <a:ext cx="0" cy="19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142" name="Google Shape;142;p15"/>
          <p:cNvSpPr txBox="1"/>
          <p:nvPr/>
        </p:nvSpPr>
        <p:spPr>
          <a:xfrm rot="-5400000">
            <a:off x="-299775" y="2522575"/>
            <a:ext cx="26418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r>
              <a:rPr lang="en-US" sz="1200" b="1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rPr>
              <a:t>Model Training (batch)</a:t>
            </a:r>
            <a:endParaRPr sz="1200" b="1"/>
          </a:p>
        </p:txBody>
      </p:sp>
      <p:sp>
        <p:nvSpPr>
          <p:cNvPr id="143" name="Google Shape;143;p15"/>
          <p:cNvSpPr txBox="1"/>
          <p:nvPr/>
        </p:nvSpPr>
        <p:spPr>
          <a:xfrm rot="-5400000">
            <a:off x="43125" y="5097425"/>
            <a:ext cx="19560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r>
              <a:rPr lang="en-US" sz="1200" b="1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rPr>
              <a:t>Front App</a:t>
            </a:r>
            <a:endParaRPr sz="1200" b="1"/>
          </a:p>
        </p:txBody>
      </p:sp>
      <p:sp>
        <p:nvSpPr>
          <p:cNvPr id="144" name="Google Shape;144;p15"/>
          <p:cNvSpPr/>
          <p:nvPr/>
        </p:nvSpPr>
        <p:spPr>
          <a:xfrm>
            <a:off x="1648200" y="5503150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Thumbnail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5" name="Google Shape;145;p15"/>
          <p:cNvSpPr/>
          <p:nvPr/>
        </p:nvSpPr>
        <p:spPr>
          <a:xfrm>
            <a:off x="6976300" y="4885775"/>
            <a:ext cx="12105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18 sliced images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6" name="Google Shape;146;p15"/>
          <p:cNvSpPr/>
          <p:nvPr/>
        </p:nvSpPr>
        <p:spPr>
          <a:xfrm>
            <a:off x="8723550" y="5122138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Deep learning model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47" name="Google Shape;147;p15"/>
          <p:cNvCxnSpPr>
            <a:stCxn id="145" idx="3"/>
            <a:endCxn id="146" idx="1"/>
          </p:cNvCxnSpPr>
          <p:nvPr/>
        </p:nvCxnSpPr>
        <p:spPr>
          <a:xfrm>
            <a:off x="8186800" y="5160725"/>
            <a:ext cx="536700" cy="2364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8" name="Google Shape;148;p15"/>
          <p:cNvSpPr/>
          <p:nvPr/>
        </p:nvSpPr>
        <p:spPr>
          <a:xfrm>
            <a:off x="10554950" y="5122138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View/like counts prediction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49" name="Google Shape;149;p15"/>
          <p:cNvCxnSpPr>
            <a:stCxn id="146" idx="3"/>
            <a:endCxn id="148" idx="1"/>
          </p:cNvCxnSpPr>
          <p:nvPr/>
        </p:nvCxnSpPr>
        <p:spPr>
          <a:xfrm>
            <a:off x="9971550" y="5397088"/>
            <a:ext cx="583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p15"/>
          <p:cNvCxnSpPr>
            <a:stCxn id="134" idx="2"/>
            <a:endCxn id="146" idx="0"/>
          </p:cNvCxnSpPr>
          <p:nvPr/>
        </p:nvCxnSpPr>
        <p:spPr>
          <a:xfrm rot="5400000">
            <a:off x="8428350" y="3817988"/>
            <a:ext cx="2223300" cy="384900"/>
          </a:xfrm>
          <a:prstGeom prst="bentConnector3">
            <a:avLst>
              <a:gd name="adj1" fmla="val 6862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" name="Google Shape;151;p15"/>
          <p:cNvSpPr txBox="1"/>
          <p:nvPr/>
        </p:nvSpPr>
        <p:spPr>
          <a:xfrm rot="5400000">
            <a:off x="9431588" y="3987500"/>
            <a:ext cx="9927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r>
              <a:rPr lang="en-US" sz="12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rPr>
              <a:t>Model update</a:t>
            </a:r>
            <a:endParaRPr sz="1200"/>
          </a:p>
        </p:txBody>
      </p:sp>
      <p:cxnSp>
        <p:nvCxnSpPr>
          <p:cNvPr id="152" name="Google Shape;152;p15"/>
          <p:cNvCxnSpPr>
            <a:stCxn id="138" idx="1"/>
            <a:endCxn id="134" idx="0"/>
          </p:cNvCxnSpPr>
          <p:nvPr/>
        </p:nvCxnSpPr>
        <p:spPr>
          <a:xfrm rot="5400000">
            <a:off x="10433462" y="1519763"/>
            <a:ext cx="128100" cy="1530300"/>
          </a:xfrm>
          <a:prstGeom prst="bentConnector3">
            <a:avLst>
              <a:gd name="adj1" fmla="val -1858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" name="Google Shape;153;p15"/>
          <p:cNvSpPr txBox="1"/>
          <p:nvPr/>
        </p:nvSpPr>
        <p:spPr>
          <a:xfrm>
            <a:off x="10306100" y="3833425"/>
            <a:ext cx="16311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endParaRPr sz="1200"/>
          </a:p>
        </p:txBody>
      </p:sp>
      <p:sp>
        <p:nvSpPr>
          <p:cNvPr id="154" name="Google Shape;154;p15"/>
          <p:cNvSpPr txBox="1"/>
          <p:nvPr/>
        </p:nvSpPr>
        <p:spPr>
          <a:xfrm>
            <a:off x="9732450" y="1684925"/>
            <a:ext cx="15303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r>
              <a:rPr lang="en-US" sz="12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rPr>
              <a:t>Feedback</a:t>
            </a:r>
            <a:endParaRPr sz="1200"/>
          </a:p>
        </p:txBody>
      </p:sp>
      <p:cxnSp>
        <p:nvCxnSpPr>
          <p:cNvPr id="155" name="Google Shape;155;p15"/>
          <p:cNvCxnSpPr>
            <a:stCxn id="132" idx="4"/>
            <a:endCxn id="138" idx="3"/>
          </p:cNvCxnSpPr>
          <p:nvPr/>
        </p:nvCxnSpPr>
        <p:spPr>
          <a:xfrm rot="10800000" flipH="1">
            <a:off x="8012925" y="3026825"/>
            <a:ext cx="3249600" cy="53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Google Shape;156;p15"/>
          <p:cNvSpPr/>
          <p:nvPr/>
        </p:nvSpPr>
        <p:spPr>
          <a:xfrm>
            <a:off x="1409050" y="3119500"/>
            <a:ext cx="1589400" cy="410400"/>
          </a:xfrm>
          <a:prstGeom prst="wedgeRectCallout">
            <a:avLst>
              <a:gd name="adj1" fmla="val 22351"/>
              <a:gd name="adj2" fmla="val -89370"/>
            </a:avLst>
          </a:pr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1,207 videos</a:t>
            </a:r>
            <a:endParaRPr sz="12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(average 18 secs)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8723500" y="5859700"/>
            <a:ext cx="1934400" cy="366300"/>
          </a:xfrm>
          <a:prstGeom prst="wedgeRectCallout">
            <a:avLst>
              <a:gd name="adj1" fmla="val -32754"/>
              <a:gd name="adj2" fmla="val -97524"/>
            </a:avLst>
          </a:pr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Apply the trained model to provide prediction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58" name="Google Shape;158;p15"/>
          <p:cNvCxnSpPr>
            <a:stCxn id="124" idx="3"/>
            <a:endCxn id="126" idx="2"/>
          </p:cNvCxnSpPr>
          <p:nvPr/>
        </p:nvCxnSpPr>
        <p:spPr>
          <a:xfrm rot="10800000" flipH="1">
            <a:off x="2986274" y="1687475"/>
            <a:ext cx="4191000" cy="124200"/>
          </a:xfrm>
          <a:prstGeom prst="bentConnector3">
            <a:avLst>
              <a:gd name="adj1" fmla="val 504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59;p15"/>
          <p:cNvSpPr/>
          <p:nvPr/>
        </p:nvSpPr>
        <p:spPr>
          <a:xfrm>
            <a:off x="4920675" y="1755450"/>
            <a:ext cx="1248000" cy="533400"/>
          </a:xfrm>
          <a:prstGeom prst="wedgeRectCallout">
            <a:avLst>
              <a:gd name="adj1" fmla="val -20347"/>
              <a:gd name="adj2" fmla="val 74330"/>
            </a:avLst>
          </a:pr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18 sliced images per video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1648200" y="4885775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Video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1" name="Google Shape;161;p15"/>
          <p:cNvSpPr/>
          <p:nvPr/>
        </p:nvSpPr>
        <p:spPr>
          <a:xfrm>
            <a:off x="4312250" y="4885775"/>
            <a:ext cx="12480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Video cutting</a:t>
            </a:r>
            <a:b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</a:t>
            </a:r>
            <a:r>
              <a:rPr lang="en-US" sz="1200" u="sng">
                <a:solidFill>
                  <a:schemeClr val="hlink"/>
                </a:solidFill>
                <a:latin typeface="Libre Franklin"/>
                <a:ea typeface="Libre Franklin"/>
                <a:cs typeface="Libre Franklin"/>
                <a:sym typeface="Libre Franklin"/>
                <a:hlinkClick r:id="rId4"/>
              </a:rPr>
              <a:t>FF mpeg</a:t>
            </a: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)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62" name="Google Shape;162;p15"/>
          <p:cNvCxnSpPr>
            <a:stCxn id="160" idx="3"/>
            <a:endCxn id="161" idx="1"/>
          </p:cNvCxnSpPr>
          <p:nvPr/>
        </p:nvCxnSpPr>
        <p:spPr>
          <a:xfrm>
            <a:off x="2896200" y="5160725"/>
            <a:ext cx="141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3" name="Google Shape;163;p15"/>
          <p:cNvCxnSpPr>
            <a:stCxn id="161" idx="3"/>
            <a:endCxn id="145" idx="1"/>
          </p:cNvCxnSpPr>
          <p:nvPr/>
        </p:nvCxnSpPr>
        <p:spPr>
          <a:xfrm>
            <a:off x="5560250" y="5160725"/>
            <a:ext cx="1416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164;p15"/>
          <p:cNvCxnSpPr>
            <a:stCxn id="144" idx="3"/>
            <a:endCxn id="146" idx="1"/>
          </p:cNvCxnSpPr>
          <p:nvPr/>
        </p:nvCxnSpPr>
        <p:spPr>
          <a:xfrm rot="10800000" flipH="1">
            <a:off x="2896200" y="5397100"/>
            <a:ext cx="5827500" cy="381000"/>
          </a:xfrm>
          <a:prstGeom prst="bentConnector3">
            <a:avLst>
              <a:gd name="adj1" fmla="val 9541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15"/>
          <p:cNvSpPr/>
          <p:nvPr/>
        </p:nvSpPr>
        <p:spPr>
          <a:xfrm>
            <a:off x="6976300" y="4268400"/>
            <a:ext cx="1210500" cy="549900"/>
          </a:xfrm>
          <a:prstGeom prst="rect">
            <a:avLst/>
          </a:prstGeom>
          <a:solidFill>
            <a:srgbClr val="F5D8A9"/>
          </a:solidFill>
          <a:ln w="15875" cap="flat" cmpd="sng">
            <a:solidFill>
              <a:srgbClr val="717A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Metadata</a:t>
            </a:r>
            <a:b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</a:br>
            <a:r>
              <a:rPr lang="en-US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(height, width, duration, fps)</a:t>
            </a:r>
            <a:endParaRPr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66" name="Google Shape;166;p15"/>
          <p:cNvCxnSpPr>
            <a:stCxn id="160" idx="3"/>
            <a:endCxn id="165" idx="1"/>
          </p:cNvCxnSpPr>
          <p:nvPr/>
        </p:nvCxnSpPr>
        <p:spPr>
          <a:xfrm rot="10800000" flipH="1">
            <a:off x="2896200" y="4543325"/>
            <a:ext cx="4080000" cy="617400"/>
          </a:xfrm>
          <a:prstGeom prst="bentConnector3">
            <a:avLst>
              <a:gd name="adj1" fmla="val 696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15"/>
          <p:cNvCxnSpPr>
            <a:stCxn id="165" idx="3"/>
            <a:endCxn id="146" idx="1"/>
          </p:cNvCxnSpPr>
          <p:nvPr/>
        </p:nvCxnSpPr>
        <p:spPr>
          <a:xfrm>
            <a:off x="8186800" y="4543350"/>
            <a:ext cx="536700" cy="8538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15"/>
          <p:cNvSpPr txBox="1"/>
          <p:nvPr/>
        </p:nvSpPr>
        <p:spPr>
          <a:xfrm>
            <a:off x="1658627" y="4562775"/>
            <a:ext cx="12480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None/>
            </a:pPr>
            <a:r>
              <a:rPr lang="en-US" sz="1200" b="1" dirty="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rPr>
              <a:t>Input data</a:t>
            </a:r>
            <a:endParaRPr sz="1200" b="1" dirty="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Data (updated)</a:t>
            </a:r>
            <a:endParaRPr/>
          </a:p>
        </p:txBody>
      </p:sp>
      <p:pic>
        <p:nvPicPr>
          <p:cNvPr id="176" name="Google Shape;176;p16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/>
          <p:nvPr/>
        </p:nvSpPr>
        <p:spPr>
          <a:xfrm>
            <a:off x="1172307" y="1540594"/>
            <a:ext cx="1427100" cy="94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Thumbnail</a:t>
            </a:r>
            <a:br>
              <a:rPr lang="en-US" sz="1600">
                <a:solidFill>
                  <a:schemeClr val="lt1"/>
                </a:solidFill>
              </a:rPr>
            </a:br>
            <a:r>
              <a:rPr lang="en-US" sz="1600">
                <a:solidFill>
                  <a:schemeClr val="lt1"/>
                </a:solidFill>
              </a:rPr>
              <a:t>*1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78" name="Google Shape;178;p16"/>
          <p:cNvSpPr/>
          <p:nvPr/>
        </p:nvSpPr>
        <p:spPr>
          <a:xfrm rot="-5400687">
            <a:off x="-553063" y="2905997"/>
            <a:ext cx="3002400" cy="27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Input X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1172307" y="2565901"/>
            <a:ext cx="1427100" cy="94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Sliced video</a:t>
            </a:r>
            <a:br>
              <a:rPr lang="en-US" sz="1600">
                <a:solidFill>
                  <a:schemeClr val="lt1"/>
                </a:solidFill>
              </a:rPr>
            </a:br>
            <a:r>
              <a:rPr lang="en-US" sz="1600">
                <a:solidFill>
                  <a:schemeClr val="lt1"/>
                </a:solidFill>
              </a:rPr>
              <a:t>images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1172307" y="3591209"/>
            <a:ext cx="1427100" cy="94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Metadata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1" name="Google Shape;181;p16"/>
          <p:cNvSpPr/>
          <p:nvPr/>
        </p:nvSpPr>
        <p:spPr>
          <a:xfrm rot="-5400711">
            <a:off x="223153" y="5224769"/>
            <a:ext cx="1450500" cy="27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Output 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1172307" y="4643201"/>
            <a:ext cx="1427100" cy="6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View counts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1172307" y="5417657"/>
            <a:ext cx="1427100" cy="6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</a:rPr>
              <a:t>Like counts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84" name="Google Shape;184;p16"/>
          <p:cNvSpPr/>
          <p:nvPr/>
        </p:nvSpPr>
        <p:spPr>
          <a:xfrm>
            <a:off x="2653941" y="1540594"/>
            <a:ext cx="24945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Thumbnail image file of videos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2653941" y="2565904"/>
            <a:ext cx="24945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Sliced images of videos*3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6" name="Google Shape;186;p16"/>
          <p:cNvSpPr/>
          <p:nvPr/>
        </p:nvSpPr>
        <p:spPr>
          <a:xfrm>
            <a:off x="2653941" y="3591214"/>
            <a:ext cx="24945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Metadata of videos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(width, height, duration and fps)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7" name="Google Shape;187;p16"/>
          <p:cNvSpPr/>
          <p:nvPr/>
        </p:nvSpPr>
        <p:spPr>
          <a:xfrm>
            <a:off x="2653941" y="4643209"/>
            <a:ext cx="2494500" cy="657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View count of videos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8" name="Google Shape;188;p16"/>
          <p:cNvSpPr/>
          <p:nvPr/>
        </p:nvSpPr>
        <p:spPr>
          <a:xfrm>
            <a:off x="2653941" y="5417667"/>
            <a:ext cx="2494500" cy="657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Like count of videos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9" name="Google Shape;189;p16"/>
          <p:cNvSpPr/>
          <p:nvPr/>
        </p:nvSpPr>
        <p:spPr>
          <a:xfrm>
            <a:off x="812087" y="1218394"/>
            <a:ext cx="1787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Data category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0" name="Google Shape;190;p16"/>
          <p:cNvSpPr/>
          <p:nvPr/>
        </p:nvSpPr>
        <p:spPr>
          <a:xfrm>
            <a:off x="2653937" y="1218394"/>
            <a:ext cx="2494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Description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5202812" y="1218394"/>
            <a:ext cx="137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Data source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2" name="Google Shape;192;p16"/>
          <p:cNvSpPr/>
          <p:nvPr/>
        </p:nvSpPr>
        <p:spPr>
          <a:xfrm>
            <a:off x="6643260" y="1218394"/>
            <a:ext cx="25845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How to get the data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3" name="Google Shape;193;p16"/>
          <p:cNvSpPr/>
          <p:nvPr/>
        </p:nvSpPr>
        <p:spPr>
          <a:xfrm>
            <a:off x="9274622" y="1218394"/>
            <a:ext cx="2266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</a:rPr>
              <a:t>Data volume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4" name="Google Shape;194;p16"/>
          <p:cNvSpPr/>
          <p:nvPr/>
        </p:nvSpPr>
        <p:spPr>
          <a:xfrm>
            <a:off x="5202931" y="1540594"/>
            <a:ext cx="13707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YouTube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5202931" y="2565905"/>
            <a:ext cx="13707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YouTube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5202931" y="3591215"/>
            <a:ext cx="13707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YouTube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metadata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16"/>
          <p:cNvSpPr/>
          <p:nvPr/>
        </p:nvSpPr>
        <p:spPr>
          <a:xfrm>
            <a:off x="5202931" y="4643210"/>
            <a:ext cx="1370700" cy="657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YouTube metadata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8" name="Google Shape;198;p16"/>
          <p:cNvSpPr/>
          <p:nvPr/>
        </p:nvSpPr>
        <p:spPr>
          <a:xfrm>
            <a:off x="5202931" y="5417669"/>
            <a:ext cx="1370700" cy="657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YouTube metadata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6643712" y="1540594"/>
            <a:ext cx="2584500" cy="196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Download thumbnails/videos by using youtube-dl API based on the URL list of dog and cat category in YouTube BB dataset.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Videos are sliced by using FF mpeg package.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18 sliced images are randomly selected across sliced images.*2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00" name="Google Shape;200;p16"/>
          <p:cNvSpPr/>
          <p:nvPr/>
        </p:nvSpPr>
        <p:spPr>
          <a:xfrm>
            <a:off x="6643700" y="3591241"/>
            <a:ext cx="2584500" cy="2494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Download by using youtube-dl API based on the URL list of dog and cat category in YouTube BB dataset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" name="Google Shape;201;p16"/>
          <p:cNvSpPr/>
          <p:nvPr/>
        </p:nvSpPr>
        <p:spPr>
          <a:xfrm>
            <a:off x="9274625" y="1540600"/>
            <a:ext cx="22662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1,207 images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" name="Google Shape;202;p16"/>
          <p:cNvSpPr/>
          <p:nvPr/>
        </p:nvSpPr>
        <p:spPr>
          <a:xfrm>
            <a:off x="9274625" y="2565911"/>
            <a:ext cx="22662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1,207 videos x 18 sliced images per video*2 (randomly selected)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3" name="Google Shape;203;p16"/>
          <p:cNvSpPr/>
          <p:nvPr/>
        </p:nvSpPr>
        <p:spPr>
          <a:xfrm>
            <a:off x="9274625" y="3591221"/>
            <a:ext cx="2266200" cy="940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1,207 rows x 4 columns (width, height, duration, fps)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9274625" y="4643235"/>
            <a:ext cx="2266200" cy="1431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1,207 rows x 3 columns </a:t>
            </a:r>
            <a:r>
              <a:rPr lang="en-US" sz="1000">
                <a:solidFill>
                  <a:schemeClr val="dk1"/>
                </a:solidFill>
              </a:rPr>
              <a:t>(video_id, view counts, like counts)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5" name="Google Shape;205;p16"/>
          <p:cNvSpPr txBox="1">
            <a:spLocks noGrp="1"/>
          </p:cNvSpPr>
          <p:nvPr>
            <p:ph type="dt" idx="10"/>
          </p:nvPr>
        </p:nvSpPr>
        <p:spPr>
          <a:xfrm>
            <a:off x="812500" y="6446850"/>
            <a:ext cx="11379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Meiryo"/>
                <a:ea typeface="Meiryo"/>
                <a:cs typeface="Meiryo"/>
                <a:sym typeface="Meiryo"/>
              </a:rPr>
              <a:t>*1: We avoid dependency on languages by excluding titles, description for this study. *2: As average duration of videos is 18 secs, choose 18 sliced images randomly per video.</a:t>
            </a:r>
            <a:endParaRPr sz="1000">
              <a:latin typeface="Meiryo"/>
              <a:ea typeface="Meiryo"/>
              <a:cs typeface="Meiryo"/>
              <a:sym typeface="Meiry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Meiryo"/>
                <a:ea typeface="Meiryo"/>
                <a:cs typeface="Meiryo"/>
                <a:sym typeface="Meiryo"/>
              </a:rPr>
              <a:t>*3: The sample videos are relatively old videos (2006 - 2014). Therefore, we do not assume any timeframe to predict view and like count.</a:t>
            </a:r>
            <a:endParaRPr sz="10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Base deep learning model</a:t>
            </a:r>
            <a:endParaRPr/>
          </a:p>
        </p:txBody>
      </p:sp>
      <p:pic>
        <p:nvPicPr>
          <p:cNvPr id="213" name="Google Shape;213;p17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7"/>
          <p:cNvSpPr/>
          <p:nvPr/>
        </p:nvSpPr>
        <p:spPr>
          <a:xfrm>
            <a:off x="1469175" y="1392700"/>
            <a:ext cx="94368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Prashant to describe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18"/>
          <p:cNvCxnSpPr>
            <a:stCxn id="222" idx="0"/>
            <a:endCxn id="223" idx="2"/>
          </p:cNvCxnSpPr>
          <p:nvPr/>
        </p:nvCxnSpPr>
        <p:spPr>
          <a:xfrm>
            <a:off x="9575238" y="4131601"/>
            <a:ext cx="0" cy="88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18"/>
          <p:cNvSpPr/>
          <p:nvPr/>
        </p:nvSpPr>
        <p:spPr>
          <a:xfrm>
            <a:off x="1828725" y="4200875"/>
            <a:ext cx="1391100" cy="1393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8"/>
          <p:cNvSpPr/>
          <p:nvPr/>
        </p:nvSpPr>
        <p:spPr>
          <a:xfrm>
            <a:off x="3354200" y="2680350"/>
            <a:ext cx="3169200" cy="2927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318925" y="1093875"/>
            <a:ext cx="1369500" cy="4533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" name="Google Shape;227;p18"/>
          <p:cNvCxnSpPr>
            <a:stCxn id="228" idx="2"/>
            <a:endCxn id="229" idx="2"/>
          </p:cNvCxnSpPr>
          <p:nvPr/>
        </p:nvCxnSpPr>
        <p:spPr>
          <a:xfrm>
            <a:off x="5827599" y="3682964"/>
            <a:ext cx="0" cy="6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8"/>
          <p:cNvCxnSpPr>
            <a:stCxn id="231" idx="0"/>
            <a:endCxn id="232" idx="2"/>
          </p:cNvCxnSpPr>
          <p:nvPr/>
        </p:nvCxnSpPr>
        <p:spPr>
          <a:xfrm>
            <a:off x="4920975" y="4373638"/>
            <a:ext cx="0" cy="121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/>
          <p:nvPr/>
        </p:nvSpPr>
        <p:spPr>
          <a:xfrm>
            <a:off x="4497976" y="3735450"/>
            <a:ext cx="761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….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34" name="Google Shape;234;p18"/>
          <p:cNvSpPr/>
          <p:nvPr/>
        </p:nvSpPr>
        <p:spPr>
          <a:xfrm>
            <a:off x="4497976" y="4035662"/>
            <a:ext cx="761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….</a:t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235" name="Google Shape;235;p18"/>
          <p:cNvCxnSpPr>
            <a:stCxn id="236" idx="2"/>
          </p:cNvCxnSpPr>
          <p:nvPr/>
        </p:nvCxnSpPr>
        <p:spPr>
          <a:xfrm>
            <a:off x="4014374" y="3682964"/>
            <a:ext cx="15900" cy="6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18"/>
          <p:cNvCxnSpPr>
            <a:stCxn id="238" idx="2"/>
            <a:endCxn id="239" idx="2"/>
          </p:cNvCxnSpPr>
          <p:nvPr/>
        </p:nvCxnSpPr>
        <p:spPr>
          <a:xfrm>
            <a:off x="2476968" y="4954562"/>
            <a:ext cx="28200" cy="161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18"/>
          <p:cNvCxnSpPr>
            <a:stCxn id="241" idx="2"/>
            <a:endCxn id="242" idx="2"/>
          </p:cNvCxnSpPr>
          <p:nvPr/>
        </p:nvCxnSpPr>
        <p:spPr>
          <a:xfrm>
            <a:off x="992999" y="1754726"/>
            <a:ext cx="0" cy="38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18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Final deep learning model</a:t>
            </a:r>
            <a:endParaRPr/>
          </a:p>
        </p:txBody>
      </p:sp>
      <p:pic>
        <p:nvPicPr>
          <p:cNvPr id="244" name="Google Shape;244;p18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8"/>
          <p:cNvSpPr/>
          <p:nvPr/>
        </p:nvSpPr>
        <p:spPr>
          <a:xfrm>
            <a:off x="341400" y="2126921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Conv2D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6" name="Google Shape;246;p18"/>
          <p:cNvSpPr/>
          <p:nvPr/>
        </p:nvSpPr>
        <p:spPr>
          <a:xfrm>
            <a:off x="341400" y="1804100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Augmentation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7" name="Google Shape;247;p18"/>
          <p:cNvSpPr/>
          <p:nvPr/>
        </p:nvSpPr>
        <p:spPr>
          <a:xfrm>
            <a:off x="341400" y="2449741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MaxPooling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8" name="Google Shape;248;p18"/>
          <p:cNvSpPr/>
          <p:nvPr/>
        </p:nvSpPr>
        <p:spPr>
          <a:xfrm>
            <a:off x="341400" y="2772562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Conv2D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9" name="Google Shape;249;p18"/>
          <p:cNvSpPr/>
          <p:nvPr/>
        </p:nvSpPr>
        <p:spPr>
          <a:xfrm>
            <a:off x="341400" y="3095383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MaxPooling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0" name="Google Shape;250;p18"/>
          <p:cNvSpPr/>
          <p:nvPr/>
        </p:nvSpPr>
        <p:spPr>
          <a:xfrm>
            <a:off x="341400" y="3418203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Conv2D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1" name="Google Shape;251;p18"/>
          <p:cNvSpPr/>
          <p:nvPr/>
        </p:nvSpPr>
        <p:spPr>
          <a:xfrm>
            <a:off x="341400" y="3741024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MaxPooling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2" name="Google Shape;252;p18"/>
          <p:cNvSpPr/>
          <p:nvPr/>
        </p:nvSpPr>
        <p:spPr>
          <a:xfrm>
            <a:off x="341400" y="4063844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Conv2D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3" name="Google Shape;253;p18"/>
          <p:cNvSpPr/>
          <p:nvPr/>
        </p:nvSpPr>
        <p:spPr>
          <a:xfrm>
            <a:off x="341400" y="4386665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MaxPooling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704963" y="1446044"/>
            <a:ext cx="576072" cy="330534"/>
          </a:xfrm>
          <a:prstGeom prst="flowChart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8"/>
          <p:cNvSpPr/>
          <p:nvPr/>
        </p:nvSpPr>
        <p:spPr>
          <a:xfrm>
            <a:off x="341400" y="4709486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Conv2D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5" name="Google Shape;255;p18"/>
          <p:cNvSpPr/>
          <p:nvPr/>
        </p:nvSpPr>
        <p:spPr>
          <a:xfrm>
            <a:off x="341400" y="5032306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MaxPooling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341400" y="5355127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6" name="Google Shape;256;p18"/>
          <p:cNvSpPr/>
          <p:nvPr/>
        </p:nvSpPr>
        <p:spPr>
          <a:xfrm>
            <a:off x="341404" y="1143100"/>
            <a:ext cx="1303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Thumbnail image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(224, 224, 3)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57" name="Google Shape;257;p18"/>
          <p:cNvSpPr/>
          <p:nvPr/>
        </p:nvSpPr>
        <p:spPr>
          <a:xfrm>
            <a:off x="1853704" y="4233593"/>
            <a:ext cx="1303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Metadata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(4)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38" name="Google Shape;238;p18"/>
          <p:cNvSpPr/>
          <p:nvPr/>
        </p:nvSpPr>
        <p:spPr>
          <a:xfrm>
            <a:off x="2132268" y="4586237"/>
            <a:ext cx="689400" cy="368325"/>
          </a:xfrm>
          <a:prstGeom prst="flowChartInternalStorag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8"/>
          <p:cNvSpPr/>
          <p:nvPr/>
        </p:nvSpPr>
        <p:spPr>
          <a:xfrm>
            <a:off x="1853700" y="5032306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9" name="Google Shape;259;p18"/>
          <p:cNvSpPr/>
          <p:nvPr/>
        </p:nvSpPr>
        <p:spPr>
          <a:xfrm>
            <a:off x="1853700" y="5355127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0" name="Google Shape;260;p18"/>
          <p:cNvSpPr/>
          <p:nvPr/>
        </p:nvSpPr>
        <p:spPr>
          <a:xfrm>
            <a:off x="3362775" y="3727988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Augmentation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1" name="Google Shape;261;p18"/>
          <p:cNvSpPr/>
          <p:nvPr/>
        </p:nvSpPr>
        <p:spPr>
          <a:xfrm>
            <a:off x="5176000" y="3727988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Augmentation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2" name="Google Shape;262;p18"/>
          <p:cNvSpPr/>
          <p:nvPr/>
        </p:nvSpPr>
        <p:spPr>
          <a:xfrm>
            <a:off x="3362775" y="4050808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Inception ResNet v2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1" name="Google Shape;231;p18"/>
          <p:cNvSpPr/>
          <p:nvPr/>
        </p:nvSpPr>
        <p:spPr>
          <a:xfrm>
            <a:off x="3362775" y="4373638"/>
            <a:ext cx="31164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LSTM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5176000" y="4050808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Inception ResNet v2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3" name="Google Shape;263;p18"/>
          <p:cNvSpPr/>
          <p:nvPr/>
        </p:nvSpPr>
        <p:spPr>
          <a:xfrm>
            <a:off x="3362775" y="4696463"/>
            <a:ext cx="31164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4" name="Google Shape;264;p18"/>
          <p:cNvSpPr/>
          <p:nvPr/>
        </p:nvSpPr>
        <p:spPr>
          <a:xfrm>
            <a:off x="3362775" y="5019288"/>
            <a:ext cx="31164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Dropout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2" name="Google Shape;232;p18"/>
          <p:cNvSpPr/>
          <p:nvPr/>
        </p:nvSpPr>
        <p:spPr>
          <a:xfrm>
            <a:off x="3362775" y="5342113"/>
            <a:ext cx="31164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6" name="Google Shape;236;p18"/>
          <p:cNvSpPr/>
          <p:nvPr/>
        </p:nvSpPr>
        <p:spPr>
          <a:xfrm>
            <a:off x="3726338" y="3374282"/>
            <a:ext cx="576072" cy="330534"/>
          </a:xfrm>
          <a:prstGeom prst="flowChart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>
            <a:off x="5539563" y="3374282"/>
            <a:ext cx="576072" cy="330534"/>
          </a:xfrm>
          <a:prstGeom prst="flowChart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8"/>
          <p:cNvSpPr/>
          <p:nvPr/>
        </p:nvSpPr>
        <p:spPr>
          <a:xfrm>
            <a:off x="3362770" y="2680350"/>
            <a:ext cx="3116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Sliced video images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(18, 180, 240, 3)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66" name="Google Shape;266;p18"/>
          <p:cNvSpPr/>
          <p:nvPr/>
        </p:nvSpPr>
        <p:spPr>
          <a:xfrm>
            <a:off x="1853700" y="5677952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Concatenate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7" name="Google Shape;267;p18"/>
          <p:cNvSpPr/>
          <p:nvPr/>
        </p:nvSpPr>
        <p:spPr>
          <a:xfrm>
            <a:off x="1853700" y="6000777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Flatten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9" name="Google Shape;239;p18"/>
          <p:cNvSpPr/>
          <p:nvPr/>
        </p:nvSpPr>
        <p:spPr>
          <a:xfrm>
            <a:off x="1853700" y="6323602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68" name="Google Shape;268;p18"/>
          <p:cNvSpPr/>
          <p:nvPr/>
        </p:nvSpPr>
        <p:spPr>
          <a:xfrm>
            <a:off x="3362775" y="3027320"/>
            <a:ext cx="31164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TimeDistributed layer (18 slices per video)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69" name="Google Shape;269;p18"/>
          <p:cNvSpPr/>
          <p:nvPr/>
        </p:nvSpPr>
        <p:spPr>
          <a:xfrm rot="5400000">
            <a:off x="4827525" y="1748725"/>
            <a:ext cx="146400" cy="30756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" name="Google Shape;270;p18"/>
          <p:cNvCxnSpPr>
            <a:stCxn id="231" idx="0"/>
            <a:endCxn id="262" idx="2"/>
          </p:cNvCxnSpPr>
          <p:nvPr/>
        </p:nvCxnSpPr>
        <p:spPr>
          <a:xfrm rot="10800000">
            <a:off x="4014375" y="4293538"/>
            <a:ext cx="906600" cy="8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18"/>
          <p:cNvCxnSpPr>
            <a:stCxn id="231" idx="0"/>
            <a:endCxn id="229" idx="2"/>
          </p:cNvCxnSpPr>
          <p:nvPr/>
        </p:nvCxnSpPr>
        <p:spPr>
          <a:xfrm rot="10800000" flipH="1">
            <a:off x="4920975" y="4293538"/>
            <a:ext cx="906600" cy="8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18"/>
          <p:cNvCxnSpPr>
            <a:stCxn id="232" idx="2"/>
            <a:endCxn id="266" idx="0"/>
          </p:cNvCxnSpPr>
          <p:nvPr/>
        </p:nvCxnSpPr>
        <p:spPr>
          <a:xfrm flipH="1">
            <a:off x="2505375" y="5584813"/>
            <a:ext cx="2415600" cy="9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18"/>
          <p:cNvCxnSpPr>
            <a:stCxn id="266" idx="0"/>
            <a:endCxn id="242" idx="2"/>
          </p:cNvCxnSpPr>
          <p:nvPr/>
        </p:nvCxnSpPr>
        <p:spPr>
          <a:xfrm rot="10800000">
            <a:off x="993000" y="5597852"/>
            <a:ext cx="1512300" cy="8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18"/>
          <p:cNvSpPr/>
          <p:nvPr/>
        </p:nvSpPr>
        <p:spPr>
          <a:xfrm>
            <a:off x="1853700" y="6614181"/>
            <a:ext cx="13032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</a:rPr>
              <a:t>like count prediction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75" name="Google Shape;275;p18"/>
          <p:cNvSpPr/>
          <p:nvPr/>
        </p:nvSpPr>
        <p:spPr>
          <a:xfrm>
            <a:off x="3362775" y="2468700"/>
            <a:ext cx="31164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</a:rPr>
              <a:t>TimeDistributed CNN and LSTM</a:t>
            </a:r>
            <a:endParaRPr sz="1000" b="1">
              <a:solidFill>
                <a:schemeClr val="dk1"/>
              </a:solidFill>
            </a:endParaRPr>
          </a:p>
        </p:txBody>
      </p:sp>
      <p:sp>
        <p:nvSpPr>
          <p:cNvPr id="276" name="Google Shape;276;p18"/>
          <p:cNvSpPr/>
          <p:nvPr/>
        </p:nvSpPr>
        <p:spPr>
          <a:xfrm>
            <a:off x="1840850" y="3989119"/>
            <a:ext cx="13695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</a:rPr>
              <a:t>Metadata</a:t>
            </a:r>
            <a:endParaRPr sz="1000" b="1">
              <a:solidFill>
                <a:schemeClr val="dk1"/>
              </a:solidFill>
            </a:endParaRPr>
          </a:p>
        </p:txBody>
      </p:sp>
      <p:sp>
        <p:nvSpPr>
          <p:cNvPr id="277" name="Google Shape;277;p18"/>
          <p:cNvSpPr/>
          <p:nvPr/>
        </p:nvSpPr>
        <p:spPr>
          <a:xfrm>
            <a:off x="318925" y="909700"/>
            <a:ext cx="13695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</a:rPr>
              <a:t>CNN</a:t>
            </a:r>
            <a:endParaRPr sz="1000" b="1">
              <a:solidFill>
                <a:schemeClr val="dk1"/>
              </a:solidFill>
            </a:endParaRPr>
          </a:p>
        </p:txBody>
      </p:sp>
      <p:sp>
        <p:nvSpPr>
          <p:cNvPr id="278" name="Google Shape;278;p18"/>
          <p:cNvSpPr/>
          <p:nvPr/>
        </p:nvSpPr>
        <p:spPr>
          <a:xfrm>
            <a:off x="7442825" y="2772300"/>
            <a:ext cx="990600" cy="1211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/>
              <a:t>CNN</a:t>
            </a:r>
            <a:endParaRPr sz="1000" b="1"/>
          </a:p>
        </p:txBody>
      </p:sp>
      <p:sp>
        <p:nvSpPr>
          <p:cNvPr id="279" name="Google Shape;279;p18"/>
          <p:cNvSpPr/>
          <p:nvPr/>
        </p:nvSpPr>
        <p:spPr>
          <a:xfrm>
            <a:off x="8527650" y="2772300"/>
            <a:ext cx="990600" cy="1211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/>
              <a:t>Metadata</a:t>
            </a:r>
            <a:endParaRPr sz="1000" b="1"/>
          </a:p>
        </p:txBody>
      </p:sp>
      <p:sp>
        <p:nvSpPr>
          <p:cNvPr id="280" name="Google Shape;280;p18"/>
          <p:cNvSpPr/>
          <p:nvPr/>
        </p:nvSpPr>
        <p:spPr>
          <a:xfrm>
            <a:off x="9612475" y="2772300"/>
            <a:ext cx="990600" cy="12111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/>
              <a:t>TImedistributed CNN and LSTM</a:t>
            </a:r>
            <a:endParaRPr sz="1000" b="1"/>
          </a:p>
        </p:txBody>
      </p:sp>
      <p:sp>
        <p:nvSpPr>
          <p:cNvPr id="222" name="Google Shape;222;p18"/>
          <p:cNvSpPr/>
          <p:nvPr/>
        </p:nvSpPr>
        <p:spPr>
          <a:xfrm>
            <a:off x="8923638" y="4131601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Concatenate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81" name="Google Shape;281;p18"/>
          <p:cNvSpPr/>
          <p:nvPr/>
        </p:nvSpPr>
        <p:spPr>
          <a:xfrm>
            <a:off x="8923638" y="4454426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Flatten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23" name="Google Shape;223;p18"/>
          <p:cNvSpPr/>
          <p:nvPr/>
        </p:nvSpPr>
        <p:spPr>
          <a:xfrm>
            <a:off x="8923638" y="4777251"/>
            <a:ext cx="1303200" cy="2427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</a:rPr>
              <a:t>Dense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82" name="Google Shape;282;p18"/>
          <p:cNvSpPr/>
          <p:nvPr/>
        </p:nvSpPr>
        <p:spPr>
          <a:xfrm>
            <a:off x="8923650" y="5100072"/>
            <a:ext cx="1303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view count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prediction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83" name="Google Shape;283;p18"/>
          <p:cNvSpPr/>
          <p:nvPr/>
        </p:nvSpPr>
        <p:spPr>
          <a:xfrm>
            <a:off x="10803018" y="3602387"/>
            <a:ext cx="689400" cy="368325"/>
          </a:xfrm>
          <a:prstGeom prst="flowChartInternalStorag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8"/>
          <p:cNvSpPr/>
          <p:nvPr/>
        </p:nvSpPr>
        <p:spPr>
          <a:xfrm>
            <a:off x="10739025" y="3131164"/>
            <a:ext cx="837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1"/>
                </a:solidFill>
              </a:rPr>
              <a:t>Predicted </a:t>
            </a:r>
            <a:br>
              <a:rPr lang="en-US" sz="1000" b="1">
                <a:solidFill>
                  <a:schemeClr val="dk1"/>
                </a:solidFill>
              </a:rPr>
            </a:br>
            <a:r>
              <a:rPr lang="en-US" sz="1000" b="1">
                <a:solidFill>
                  <a:schemeClr val="dk1"/>
                </a:solidFill>
              </a:rPr>
              <a:t>like</a:t>
            </a:r>
            <a:br>
              <a:rPr lang="en-US" sz="1000" b="1">
                <a:solidFill>
                  <a:schemeClr val="dk1"/>
                </a:solidFill>
              </a:rPr>
            </a:br>
            <a:r>
              <a:rPr lang="en-US" sz="1000" b="1">
                <a:solidFill>
                  <a:schemeClr val="dk1"/>
                </a:solidFill>
              </a:rPr>
              <a:t>count</a:t>
            </a:r>
            <a:endParaRPr sz="1000" b="1">
              <a:solidFill>
                <a:schemeClr val="dk1"/>
              </a:solidFill>
            </a:endParaRPr>
          </a:p>
        </p:txBody>
      </p:sp>
      <p:cxnSp>
        <p:nvCxnSpPr>
          <p:cNvPr id="285" name="Google Shape;285;p18"/>
          <p:cNvCxnSpPr>
            <a:stCxn id="239" idx="3"/>
            <a:endCxn id="284" idx="0"/>
          </p:cNvCxnSpPr>
          <p:nvPr/>
        </p:nvCxnSpPr>
        <p:spPr>
          <a:xfrm rot="10800000" flipH="1">
            <a:off x="3156900" y="3131152"/>
            <a:ext cx="8000700" cy="3313800"/>
          </a:xfrm>
          <a:prstGeom prst="bentConnector4">
            <a:avLst>
              <a:gd name="adj1" fmla="val 47384"/>
              <a:gd name="adj2" fmla="val 123291"/>
            </a:avLst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6" name="Google Shape;286;p18"/>
          <p:cNvCxnSpPr>
            <a:stCxn id="278" idx="2"/>
            <a:endCxn id="222" idx="0"/>
          </p:cNvCxnSpPr>
          <p:nvPr/>
        </p:nvCxnSpPr>
        <p:spPr>
          <a:xfrm>
            <a:off x="7938125" y="3983400"/>
            <a:ext cx="1637100" cy="14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18"/>
          <p:cNvCxnSpPr>
            <a:stCxn id="279" idx="2"/>
            <a:endCxn id="222" idx="0"/>
          </p:cNvCxnSpPr>
          <p:nvPr/>
        </p:nvCxnSpPr>
        <p:spPr>
          <a:xfrm>
            <a:off x="9022950" y="3983400"/>
            <a:ext cx="552300" cy="14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18"/>
          <p:cNvCxnSpPr>
            <a:stCxn id="280" idx="2"/>
            <a:endCxn id="222" idx="0"/>
          </p:cNvCxnSpPr>
          <p:nvPr/>
        </p:nvCxnSpPr>
        <p:spPr>
          <a:xfrm flipH="1">
            <a:off x="9575275" y="3983400"/>
            <a:ext cx="532500" cy="14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18"/>
          <p:cNvCxnSpPr>
            <a:stCxn id="283" idx="2"/>
            <a:endCxn id="222" idx="0"/>
          </p:cNvCxnSpPr>
          <p:nvPr/>
        </p:nvCxnSpPr>
        <p:spPr>
          <a:xfrm flipH="1">
            <a:off x="9575118" y="3970712"/>
            <a:ext cx="1572600" cy="16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" name="Google Shape;290;p18"/>
          <p:cNvSpPr/>
          <p:nvPr/>
        </p:nvSpPr>
        <p:spPr>
          <a:xfrm rot="5400000">
            <a:off x="8942575" y="1119926"/>
            <a:ext cx="162600" cy="31623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8"/>
          <p:cNvSpPr/>
          <p:nvPr/>
        </p:nvSpPr>
        <p:spPr>
          <a:xfrm>
            <a:off x="7442725" y="2452275"/>
            <a:ext cx="31623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Same structure with the left model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9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Final deep learning model result</a:t>
            </a:r>
            <a:endParaRPr/>
          </a:p>
        </p:txBody>
      </p:sp>
      <p:pic>
        <p:nvPicPr>
          <p:cNvPr id="299" name="Google Shape;299;p19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19"/>
          <p:cNvSpPr/>
          <p:nvPr/>
        </p:nvSpPr>
        <p:spPr>
          <a:xfrm>
            <a:off x="249975" y="1392700"/>
            <a:ext cx="72795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Hiro to paste the result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000"/>
            </a:br>
            <a:r>
              <a:rPr lang="en-US" sz="2000"/>
              <a:t>(Actual vs. Predicted, confusion matrix)</a:t>
            </a:r>
            <a:endParaRPr sz="2000"/>
          </a:p>
        </p:txBody>
      </p:sp>
      <p:sp>
        <p:nvSpPr>
          <p:cNvPr id="301" name="Google Shape;301;p19"/>
          <p:cNvSpPr/>
          <p:nvPr/>
        </p:nvSpPr>
        <p:spPr>
          <a:xfrm>
            <a:off x="7708175" y="1392700"/>
            <a:ext cx="42066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Learnings from the model creation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0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Implications from the final videos </a:t>
            </a:r>
            <a:endParaRPr/>
          </a:p>
        </p:txBody>
      </p:sp>
      <p:pic>
        <p:nvPicPr>
          <p:cNvPr id="309" name="Google Shape;309;p20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0"/>
          <p:cNvSpPr/>
          <p:nvPr/>
        </p:nvSpPr>
        <p:spPr>
          <a:xfrm>
            <a:off x="859575" y="1468900"/>
            <a:ext cx="51237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of high view/like count video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(Hiro)</a:t>
            </a:r>
            <a:endParaRPr sz="2000"/>
          </a:p>
        </p:txBody>
      </p:sp>
      <p:sp>
        <p:nvSpPr>
          <p:cNvPr id="311" name="Google Shape;311;p20"/>
          <p:cNvSpPr/>
          <p:nvPr/>
        </p:nvSpPr>
        <p:spPr>
          <a:xfrm>
            <a:off x="6262200" y="1468900"/>
            <a:ext cx="51237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Example of low view/like count video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(Hiro)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1"/>
          <p:cNvSpPr txBox="1">
            <a:spLocks noGrp="1"/>
          </p:cNvSpPr>
          <p:nvPr>
            <p:ph type="title"/>
          </p:nvPr>
        </p:nvSpPr>
        <p:spPr>
          <a:xfrm>
            <a:off x="1096963" y="287338"/>
            <a:ext cx="100584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 dirty="0"/>
              <a:t>Software overview &amp; Enhancements</a:t>
            </a:r>
            <a:endParaRPr dirty="0"/>
          </a:p>
        </p:txBody>
      </p:sp>
      <p:pic>
        <p:nvPicPr>
          <p:cNvPr id="319" name="Google Shape;319;p21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99800" y="115888"/>
            <a:ext cx="9144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1"/>
          <p:cNvSpPr/>
          <p:nvPr/>
        </p:nvSpPr>
        <p:spPr>
          <a:xfrm>
            <a:off x="1377600" y="1160488"/>
            <a:ext cx="9436800" cy="4621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0D484B-8C6E-CCE7-4BC8-C8572F0710B5}"/>
              </a:ext>
            </a:extLst>
          </p:cNvPr>
          <p:cNvSpPr txBox="1"/>
          <p:nvPr/>
        </p:nvSpPr>
        <p:spPr>
          <a:xfrm>
            <a:off x="1900052" y="1745673"/>
            <a:ext cx="85858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Currently, Python &amp; Flask web frame work used to integrate the developed deep learning models I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Simple UI developed in plain HTML with limited validations for user to input Video and report results.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Developed models packed manually to the application to consume.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Application should be enhanced to could native. 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SG" dirty="0"/>
              <a:t>Enhance build, train, and deploy machine learning model with fully managed infrastructure, tools, and workflows</a:t>
            </a:r>
            <a:r>
              <a:rPr lang="en-US" dirty="0"/>
              <a:t>. Like Sage Maker.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Application should enhance to have user authentication , logging , monitoring features to provide better User experience and to increase the usage </a:t>
            </a:r>
            <a:r>
              <a:rPr lang="en-US"/>
              <a:t>of application. </a:t>
            </a: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1016</Words>
  <Application>Microsoft Macintosh PowerPoint</Application>
  <PresentationFormat>Widescreen</PresentationFormat>
  <Paragraphs>200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Wingdings</vt:lpstr>
      <vt:lpstr>Libre Franklin</vt:lpstr>
      <vt:lpstr>Meiryo</vt:lpstr>
      <vt:lpstr>Calibri</vt:lpstr>
      <vt:lpstr>1_RetrospectVTI</vt:lpstr>
      <vt:lpstr>NUS ISY5002 Team Eagle  Final Presentation</vt:lpstr>
      <vt:lpstr>Executive summary</vt:lpstr>
      <vt:lpstr>The updated product design</vt:lpstr>
      <vt:lpstr>Data (updated)</vt:lpstr>
      <vt:lpstr>Base deep learning model</vt:lpstr>
      <vt:lpstr>Final deep learning model</vt:lpstr>
      <vt:lpstr>Final deep learning model result</vt:lpstr>
      <vt:lpstr>Implications from the final videos </vt:lpstr>
      <vt:lpstr>Software overview &amp; Enhancements</vt:lpstr>
      <vt:lpstr>Sample test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NUS ISY5002 Team Eagle  Final Presentation</dc:title>
  <cp:lastModifiedBy>vikram sankireddypally</cp:lastModifiedBy>
  <cp:revision>2</cp:revision>
  <dcterms:modified xsi:type="dcterms:W3CDTF">2022-10-31T07:45:11Z</dcterms:modified>
</cp:coreProperties>
</file>